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8"/>
  </p:notesMasterIdLst>
  <p:sldIdLst>
    <p:sldId id="266" r:id="rId2"/>
    <p:sldId id="267" r:id="rId3"/>
    <p:sldId id="357" r:id="rId4"/>
    <p:sldId id="359" r:id="rId5"/>
    <p:sldId id="358" r:id="rId6"/>
    <p:sldId id="419" r:id="rId7"/>
    <p:sldId id="361" r:id="rId8"/>
    <p:sldId id="362" r:id="rId9"/>
    <p:sldId id="368" r:id="rId10"/>
    <p:sldId id="363" r:id="rId11"/>
    <p:sldId id="364" r:id="rId12"/>
    <p:sldId id="420" r:id="rId13"/>
    <p:sldId id="370" r:id="rId14"/>
    <p:sldId id="365" r:id="rId15"/>
    <p:sldId id="367" r:id="rId16"/>
    <p:sldId id="366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80" r:id="rId26"/>
    <p:sldId id="379" r:id="rId27"/>
    <p:sldId id="381" r:id="rId28"/>
    <p:sldId id="382" r:id="rId29"/>
    <p:sldId id="383" r:id="rId30"/>
    <p:sldId id="384" r:id="rId31"/>
    <p:sldId id="385" r:id="rId32"/>
    <p:sldId id="263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414" r:id="rId41"/>
    <p:sldId id="395" r:id="rId42"/>
    <p:sldId id="394" r:id="rId43"/>
    <p:sldId id="396" r:id="rId44"/>
    <p:sldId id="421" r:id="rId45"/>
    <p:sldId id="422" r:id="rId46"/>
    <p:sldId id="417" r:id="rId47"/>
    <p:sldId id="398" r:id="rId48"/>
    <p:sldId id="399" r:id="rId49"/>
    <p:sldId id="397" r:id="rId50"/>
    <p:sldId id="400" r:id="rId51"/>
    <p:sldId id="401" r:id="rId52"/>
    <p:sldId id="402" r:id="rId53"/>
    <p:sldId id="403" r:id="rId54"/>
    <p:sldId id="405" r:id="rId55"/>
    <p:sldId id="406" r:id="rId56"/>
    <p:sldId id="404" r:id="rId57"/>
    <p:sldId id="407" r:id="rId58"/>
    <p:sldId id="408" r:id="rId59"/>
    <p:sldId id="409" r:id="rId60"/>
    <p:sldId id="411" r:id="rId61"/>
    <p:sldId id="412" r:id="rId62"/>
    <p:sldId id="410" r:id="rId63"/>
    <p:sldId id="415" r:id="rId64"/>
    <p:sldId id="416" r:id="rId65"/>
    <p:sldId id="413" r:id="rId66"/>
    <p:sldId id="418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FF00FF"/>
    <a:srgbClr val="008000"/>
    <a:srgbClr val="00330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2" autoAdjust="0"/>
    <p:restoredTop sz="93788" autoAdjust="0"/>
  </p:normalViewPr>
  <p:slideViewPr>
    <p:cSldViewPr snapToGrid="0">
      <p:cViewPr varScale="1">
        <p:scale>
          <a:sx n="97" d="100"/>
          <a:sy n="97" d="100"/>
        </p:scale>
        <p:origin x="5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F5F64-5336-4F4F-ACA1-E31C60B7627E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DDB29-FBE8-4A6B-A6B5-61DA492E01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4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8F0A3-BD8D-4B23-B642-1B12D260D3A8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7704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50C3D-6AE6-41DF-AE20-1450E3EFA30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5470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8F0A3-BD8D-4B23-B642-1B12D260D3A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5666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DB29-FBE8-4A6B-A6B5-61DA492E01E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02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009     Bacteria;Proteobacteria;Betaproteobacteria;Neisseriales;Neisseriaceae;Eikenella;sp. oral </a:t>
            </a:r>
            <a:r>
              <a:rPr lang="en-US" dirty="0" err="1" smtClean="0"/>
              <a:t>taxon</a:t>
            </a:r>
            <a:r>
              <a:rPr lang="en-US" dirty="0" smtClean="0"/>
              <a:t> 009</a:t>
            </a:r>
          </a:p>
          <a:p>
            <a:pPr marL="228600" indent="-228600">
              <a:buAutoNum type="arabicPlain" startAt="815"/>
            </a:pPr>
            <a:r>
              <a:rPr lang="en-US" dirty="0" smtClean="0"/>
              <a:t>Archaea;Euryarchaeota;Methanobacteria;Methanobacteriales;Methanobacteriaceae;Methanobrevibacter;oralis</a:t>
            </a:r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None/>
            </a:pPr>
            <a:r>
              <a:rPr lang="en-US" dirty="0" err="1" smtClean="0"/>
              <a:t>Treponema</a:t>
            </a:r>
            <a:r>
              <a:rPr lang="en-US" dirty="0" smtClean="0"/>
              <a:t> </a:t>
            </a:r>
            <a:r>
              <a:rPr lang="en-US" dirty="0" err="1" smtClean="0"/>
              <a:t>socranskii</a:t>
            </a:r>
            <a:r>
              <a:rPr lang="en-US" dirty="0" smtClean="0"/>
              <a:t> (HOT769)</a:t>
            </a:r>
          </a:p>
          <a:p>
            <a:pPr marL="228600" indent="-228600">
              <a:buNone/>
            </a:pPr>
            <a:r>
              <a:rPr lang="en-US" dirty="0" err="1" smtClean="0"/>
              <a:t>Veillonella</a:t>
            </a:r>
            <a:r>
              <a:rPr lang="en-US" dirty="0" smtClean="0"/>
              <a:t> </a:t>
            </a:r>
            <a:r>
              <a:rPr lang="en-US" dirty="0" err="1" smtClean="0"/>
              <a:t>parvula</a:t>
            </a:r>
            <a:r>
              <a:rPr lang="en-US" dirty="0" smtClean="0"/>
              <a:t> (HOT161)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DDB29-FBE8-4A6B-A6B5-61DA492E01E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18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50C3D-6AE6-41DF-AE20-1450E3EFA306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711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52FAC-7456-4E3A-9933-74F0666A2AF7}" type="datetimeFigureOut">
              <a:rPr lang="en-US" smtClean="0"/>
              <a:pPr/>
              <a:t>2015-03-24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317E0-5999-4672-AFF1-39350E328A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65347" y="3103670"/>
            <a:ext cx="5949988" cy="3351135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Tsute (George) Chen</a:t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Bioinformatics Core</a:t>
            </a:r>
            <a:b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Department of Microbiology</a:t>
            </a:r>
            <a:b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>The Forsyth Institute</a:t>
            </a:r>
            <a:b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March 24</a:t>
            </a:r>
            <a:r>
              <a:rPr lang="en-US" sz="2400" baseline="30000" dirty="0" smtClean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, 2015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5543" y="1072283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en-US" sz="6000" b="1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HOMD</a:t>
            </a:r>
            <a:endParaRPr lang="en-US" sz="6000" dirty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48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A Tour to the Data and Tools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76455" y="3011271"/>
            <a:ext cx="1377787" cy="1372901"/>
            <a:chOff x="829084" y="3341076"/>
            <a:chExt cx="1377787" cy="1372901"/>
          </a:xfrm>
        </p:grpSpPr>
        <p:pic>
          <p:nvPicPr>
            <p:cNvPr id="5529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6043" y="3383733"/>
              <a:ext cx="1303867" cy="1303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>
            <a:xfrm>
              <a:off x="829084" y="3341076"/>
              <a:ext cx="1377787" cy="1372901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"/>
            <a:ext cx="9159362" cy="1072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01134" y="2091178"/>
            <a:ext cx="57570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00FF"/>
                </a:solidFill>
              </a:rPr>
              <a:t>http://www.homd.org</a:t>
            </a:r>
            <a:endParaRPr lang="en-US" sz="4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3559" y="4608440"/>
            <a:ext cx="50946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Google: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HOMD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human oral microbiome database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59359" cy="10722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45855" y="3284024"/>
            <a:ext cx="4858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000099"/>
                </a:solidFill>
              </a:rPr>
              <a:t>ftp://</a:t>
            </a:r>
            <a:r>
              <a:rPr lang="en-US" sz="4800" dirty="0" smtClean="0">
                <a:solidFill>
                  <a:srgbClr val="000099"/>
                </a:solidFill>
              </a:rPr>
              <a:t>ftp.homd.org</a:t>
            </a:r>
            <a:endParaRPr lang="en-US" sz="4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4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134689" y="1519614"/>
            <a:ext cx="6516009" cy="3045806"/>
          </a:xfrm>
          <a:prstGeom prst="rect">
            <a:avLst/>
          </a:prstGeom>
        </p:spPr>
        <p:txBody>
          <a:bodyPr/>
          <a:lstStyle/>
          <a:p>
            <a:pPr marL="685800" lvl="0" indent="-6858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Taxonomy</a:t>
            </a:r>
          </a:p>
          <a:p>
            <a:pPr marL="1143000" lvl="1" indent="-6858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3200" noProof="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Identify </a:t>
            </a:r>
            <a:r>
              <a:rPr lang="en-US" sz="3200" noProof="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and study organisms</a:t>
            </a:r>
            <a:endParaRPr lang="en-US" sz="3200" noProof="0" dirty="0" smtClean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  <a:p>
            <a:pPr marL="1143000" lvl="1" indent="-6858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85800" lvl="0" indent="-6858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Genomics</a:t>
            </a:r>
          </a:p>
          <a:p>
            <a:pPr marL="1143000" lvl="1" indent="-6858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Biological </a:t>
            </a:r>
            <a:r>
              <a:rPr lang="en-US" sz="32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functions</a:t>
            </a:r>
          </a:p>
          <a:p>
            <a:pPr marL="1143000" lvl="1" indent="-6858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9159362" cy="107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9159362" cy="107228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29435" y="1638025"/>
            <a:ext cx="6687048" cy="3045806"/>
          </a:xfrm>
          <a:prstGeom prst="rect">
            <a:avLst/>
          </a:prstGeom>
        </p:spPr>
        <p:txBody>
          <a:bodyPr/>
          <a:lstStyle/>
          <a:p>
            <a:pPr marL="685800" lvl="0" indent="-6858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707 taxa/species</a:t>
            </a:r>
          </a:p>
          <a:p>
            <a:pPr marL="1143000" lvl="1" indent="-6858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3600" noProof="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Defined at 98.5% 16S </a:t>
            </a:r>
            <a:r>
              <a:rPr lang="en-US" sz="3600" noProof="0" dirty="0" err="1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rRNA</a:t>
            </a:r>
            <a:r>
              <a:rPr lang="en-US" sz="3600" noProof="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 sequence similarity</a:t>
            </a:r>
          </a:p>
          <a:p>
            <a:pPr marL="1143000" lvl="1" indent="-6858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381</a:t>
            </a:r>
            <a:r>
              <a:rPr lang="en-US" sz="36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dirty="0" smtClean="0">
                <a:solidFill>
                  <a:srgbClr val="000099"/>
                </a:solidFill>
                <a:latin typeface="+mj-lt"/>
                <a:ea typeface="+mj-ea"/>
                <a:cs typeface="+mj-cs"/>
              </a:rPr>
              <a:t>(54%) with at least one genomic sequence</a:t>
            </a:r>
            <a:endParaRPr lang="en-US" sz="3600" noProof="0" dirty="0" smtClean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8289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2363" y="1039390"/>
            <a:ext cx="1855113" cy="5361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559165"/>
            <a:ext cx="7058642" cy="335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87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64017" y="0"/>
            <a:ext cx="12995482" cy="9072318"/>
          </a:xfrm>
          <a:prstGeom prst="rect">
            <a:avLst/>
          </a:prstGeom>
          <a:effectLst>
            <a:glow>
              <a:schemeClr val="accent2">
                <a:satMod val="175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6587983" y="1981662"/>
            <a:ext cx="150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Streptococcus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6427114" y="1703810"/>
            <a:ext cx="2276132" cy="980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4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0" y="979628"/>
            <a:ext cx="8886493" cy="477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4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9513" y="1224501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0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44179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796501" y="2003728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4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3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71" y="0"/>
            <a:ext cx="8135612" cy="691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44179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790414" y="2679589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3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9060"/>
            <a:ext cx="9144000" cy="456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5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71562" y="1391478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2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37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6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0" y="1550505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2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2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1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6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0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6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03367" y="1900362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5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8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1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3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8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363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448" y="1304542"/>
            <a:ext cx="4577340" cy="561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1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3637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052807" y="1168842"/>
            <a:ext cx="1598212" cy="453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The HOMD 16S </a:t>
            </a:r>
            <a:r>
              <a:rPr lang="en-US" sz="3600" b="1" dirty="0" err="1" smtClean="0"/>
              <a:t>rRNA</a:t>
            </a:r>
            <a:r>
              <a:rPr lang="en-US" sz="3600" b="1" dirty="0" smtClean="0"/>
              <a:t> Reference Sequences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9348" y="1143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Current Version: </a:t>
            </a:r>
            <a:r>
              <a:rPr lang="en-US" sz="2400" b="1" dirty="0" smtClean="0"/>
              <a:t>13.2</a:t>
            </a:r>
          </a:p>
          <a:p>
            <a:r>
              <a:rPr lang="en-US" sz="2400" dirty="0" smtClean="0"/>
              <a:t>Total No. of Sequences: </a:t>
            </a:r>
            <a:r>
              <a:rPr lang="en-US" sz="2400" b="1" dirty="0" smtClean="0"/>
              <a:t>831</a:t>
            </a:r>
          </a:p>
          <a:p>
            <a:r>
              <a:rPr lang="en-US" sz="2400" dirty="0" smtClean="0"/>
              <a:t>Searchable on the HOMD web site</a:t>
            </a:r>
          </a:p>
          <a:p>
            <a:r>
              <a:rPr lang="en-US" sz="2400" dirty="0" smtClean="0"/>
              <a:t>Downloadable from HOMD web site</a:t>
            </a:r>
          </a:p>
          <a:p>
            <a:endParaRPr lang="en-US" sz="2400" dirty="0" smtClean="0"/>
          </a:p>
          <a:p>
            <a:endParaRPr lang="en-US" sz="2400" b="1" dirty="0" smtClean="0"/>
          </a:p>
          <a:p>
            <a:pPr lvl="1"/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260863"/>
              </p:ext>
            </p:extLst>
          </p:nvPr>
        </p:nvGraphicFramePr>
        <p:xfrm>
          <a:off x="1863336" y="3226714"/>
          <a:ext cx="4724400" cy="2743198"/>
        </p:xfrm>
        <a:graphic>
          <a:graphicData uri="http://schemas.openxmlformats.org/drawingml/2006/table">
            <a:tbl>
              <a:tblPr/>
              <a:tblGrid>
                <a:gridCol w="1871932"/>
                <a:gridCol w="1426234"/>
                <a:gridCol w="1426234"/>
              </a:tblGrid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Total No. of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in HOMD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In </a:t>
                      </a:r>
                      <a:r>
                        <a:rPr lang="en-US" sz="2000" b="1" i="0" u="none" strike="noStrike" dirty="0" err="1" smtClean="0">
                          <a:solidFill>
                            <a:srgbClr val="FFFFFF"/>
                          </a:solidFill>
                          <a:latin typeface="Calibri"/>
                        </a:rPr>
                        <a:t>RefSeq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F497D"/>
                    </a:solidFill>
                  </a:tcPr>
                </a:tc>
              </a:tr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Domain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Phylum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Class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Order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Family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1123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Genus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355337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Species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707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686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27221" y="2027582"/>
            <a:ext cx="1319916" cy="270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68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51073" y="2361537"/>
            <a:ext cx="1685677" cy="310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2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6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59024" y="2568271"/>
            <a:ext cx="1685677" cy="310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5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9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35170" y="3224254"/>
            <a:ext cx="1685677" cy="310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9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9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3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903"/>
            <a:ext cx="9144000" cy="679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3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9159362" cy="10722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0511" y="1534233"/>
            <a:ext cx="785511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</a:rPr>
              <a:t>Jbrowse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 Genome Viewer at HOMD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Upload your own genome annotation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Your own NGS sequencing data, e.g.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RNAseq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ChIP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, small RNA,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etc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Any microbial genomes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5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1317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 rot="2861862">
            <a:off x="7624386" y="1710390"/>
            <a:ext cx="302608" cy="467067"/>
          </a:xfrm>
          <a:prstGeom prst="down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6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780"/>
            <a:ext cx="9144000" cy="650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11316" y="3375328"/>
            <a:ext cx="1685677" cy="310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9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071067" y="3339548"/>
            <a:ext cx="1232454" cy="282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5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3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9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80" y="0"/>
            <a:ext cx="6959270" cy="715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02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8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66975" y="3717234"/>
            <a:ext cx="1685677" cy="310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3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25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7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1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8713" cy="6400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71559" y="3868309"/>
            <a:ext cx="1685677" cy="310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7488" y="-3205163"/>
            <a:ext cx="14658975" cy="13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9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0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7488" y="-3205163"/>
            <a:ext cx="14658975" cy="1326832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70342" y="7017025"/>
            <a:ext cx="1868559" cy="4492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2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82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59359" cy="1072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2489" y="1391586"/>
            <a:ext cx="2569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Future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448" y="2418775"/>
            <a:ext cx="667246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Continue taxonomy curation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More 16S </a:t>
            </a:r>
            <a:r>
              <a:rPr lang="en-US" sz="2800" dirty="0" err="1" smtClean="0"/>
              <a:t>rRNA</a:t>
            </a:r>
            <a:r>
              <a:rPr lang="en-US" sz="2800" dirty="0" smtClean="0"/>
              <a:t> reference sequences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More genomes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More software tools and analysis pipelines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Improve back-end computational power</a:t>
            </a:r>
          </a:p>
          <a:p>
            <a:r>
              <a:rPr lang="en-US" sz="2800" dirty="0" smtClean="0"/>
              <a:t>    </a:t>
            </a:r>
            <a:r>
              <a:rPr lang="en-US" sz="2400" dirty="0" smtClean="0"/>
              <a:t>Cloud platform for </a:t>
            </a:r>
            <a:r>
              <a:rPr lang="en-US" sz="2400" dirty="0" err="1" smtClean="0"/>
              <a:t>analysizing</a:t>
            </a:r>
            <a:r>
              <a:rPr lang="en-US" sz="2400" dirty="0" smtClean="0"/>
              <a:t> NGS sequences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81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49" y="2559451"/>
            <a:ext cx="7315200" cy="30604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59359" cy="10722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03082" y="2488760"/>
            <a:ext cx="7545788" cy="32520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93343" y="1391586"/>
            <a:ext cx="40706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336780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4588</TotalTime>
  <Words>197</Words>
  <Application>Microsoft Office PowerPoint</Application>
  <PresentationFormat>On-screen Show (4:3)</PresentationFormat>
  <Paragraphs>71</Paragraphs>
  <Slides>66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Calibri</vt:lpstr>
      <vt:lpstr>Wingdings</vt:lpstr>
      <vt:lpstr>Office Theme</vt:lpstr>
      <vt:lpstr>Tsute (George) Chen  Bioinformatics Core Department of Microbiology The Forsyth Institute  March 24th,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HOMD 16S rRNA Reference 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Possible Steps in the Sequence Analysis</dc:title>
  <dc:creator>tsute@yahoo.com</dc:creator>
  <cp:lastModifiedBy>George Chen</cp:lastModifiedBy>
  <cp:revision>332</cp:revision>
  <dcterms:created xsi:type="dcterms:W3CDTF">2013-10-23T13:08:30Z</dcterms:created>
  <dcterms:modified xsi:type="dcterms:W3CDTF">2015-03-24T10:51:57Z</dcterms:modified>
</cp:coreProperties>
</file>